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7" r:id="rId3"/>
    <p:sldId id="278" r:id="rId4"/>
    <p:sldId id="279" r:id="rId5"/>
    <p:sldId id="280" r:id="rId6"/>
    <p:sldId id="281" r:id="rId7"/>
    <p:sldId id="283" r:id="rId8"/>
    <p:sldId id="284" r:id="rId9"/>
    <p:sldId id="285" r:id="rId10"/>
    <p:sldId id="286" r:id="rId11"/>
    <p:sldId id="287" r:id="rId12"/>
    <p:sldId id="288" r:id="rId13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714" y="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8844" y="233883"/>
            <a:ext cx="11894311" cy="574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3C528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3C528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3C528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3C528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5945" y="156209"/>
            <a:ext cx="5363845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3C528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76501" y="1572894"/>
            <a:ext cx="8238997" cy="3928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3C528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hyperlink" Target="https://www.smore.com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more.com/eupm3" TargetMode="External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lay.google.com/store/apps/details?id=com.aurasma.aurasma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qrcode-monkey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00527" y="1763267"/>
            <a:ext cx="6662928" cy="509473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4817" y="0"/>
            <a:ext cx="11284585" cy="1904364"/>
          </a:xfrm>
          <a:prstGeom prst="rect">
            <a:avLst/>
          </a:prstGeom>
        </p:spPr>
        <p:txBody>
          <a:bodyPr vert="horz" wrap="square" lIns="0" tIns="80645" rIns="0" bIns="0" rtlCol="0">
            <a:spAutoFit/>
          </a:bodyPr>
          <a:lstStyle/>
          <a:p>
            <a:pPr marL="12065" marR="5080" indent="-3175" algn="ctr">
              <a:lnSpc>
                <a:spcPct val="90000"/>
              </a:lnSpc>
              <a:spcBef>
                <a:spcPts val="635"/>
              </a:spcBef>
            </a:pPr>
            <a:r>
              <a:rPr sz="4400" b="0" spc="-40" dirty="0">
                <a:latin typeface="Calibri Light"/>
                <a:cs typeface="Calibri Light"/>
              </a:rPr>
              <a:t>Использование мобильных приложений </a:t>
            </a:r>
            <a:r>
              <a:rPr sz="4400" b="0" spc="-35" dirty="0">
                <a:latin typeface="Calibri Light"/>
                <a:cs typeface="Calibri Light"/>
              </a:rPr>
              <a:t> </a:t>
            </a:r>
            <a:r>
              <a:rPr sz="4400" b="0" spc="-40" dirty="0">
                <a:latin typeface="Calibri Light"/>
                <a:cs typeface="Calibri Light"/>
              </a:rPr>
              <a:t>дополненной</a:t>
            </a:r>
            <a:r>
              <a:rPr sz="4400" b="0" spc="-80" dirty="0">
                <a:latin typeface="Calibri Light"/>
                <a:cs typeface="Calibri Light"/>
              </a:rPr>
              <a:t> </a:t>
            </a:r>
            <a:r>
              <a:rPr sz="4400" b="0" spc="-35" dirty="0">
                <a:latin typeface="Calibri Light"/>
                <a:cs typeface="Calibri Light"/>
              </a:rPr>
              <a:t>реальности</a:t>
            </a:r>
            <a:r>
              <a:rPr sz="4400" b="0" spc="-105" dirty="0">
                <a:latin typeface="Calibri Light"/>
                <a:cs typeface="Calibri Light"/>
              </a:rPr>
              <a:t> </a:t>
            </a:r>
            <a:r>
              <a:rPr sz="4400" b="0" spc="-20" dirty="0">
                <a:latin typeface="Calibri Light"/>
                <a:cs typeface="Calibri Light"/>
              </a:rPr>
              <a:t>(AR,</a:t>
            </a:r>
            <a:r>
              <a:rPr sz="4400" b="0" spc="-55" dirty="0">
                <a:latin typeface="Calibri Light"/>
                <a:cs typeface="Calibri Light"/>
              </a:rPr>
              <a:t> </a:t>
            </a:r>
            <a:r>
              <a:rPr sz="4400" b="0" spc="-50" dirty="0">
                <a:latin typeface="Calibri Light"/>
                <a:cs typeface="Calibri Light"/>
              </a:rPr>
              <a:t>augmented</a:t>
            </a:r>
            <a:r>
              <a:rPr sz="4400" b="0" spc="-90" dirty="0">
                <a:latin typeface="Calibri Light"/>
                <a:cs typeface="Calibri Light"/>
              </a:rPr>
              <a:t> </a:t>
            </a:r>
            <a:r>
              <a:rPr sz="4400" b="0" spc="-35" dirty="0">
                <a:latin typeface="Calibri Light"/>
                <a:cs typeface="Calibri Light"/>
              </a:rPr>
              <a:t>reality) </a:t>
            </a:r>
            <a:r>
              <a:rPr sz="4400" b="0" spc="-980" dirty="0">
                <a:latin typeface="Calibri Light"/>
                <a:cs typeface="Calibri Light"/>
              </a:rPr>
              <a:t> </a:t>
            </a:r>
            <a:r>
              <a:rPr sz="4400" b="0" dirty="0">
                <a:latin typeface="Calibri Light"/>
                <a:cs typeface="Calibri Light"/>
              </a:rPr>
              <a:t>в</a:t>
            </a:r>
            <a:r>
              <a:rPr sz="4400" b="0" spc="-65" dirty="0">
                <a:latin typeface="Calibri Light"/>
                <a:cs typeface="Calibri Light"/>
              </a:rPr>
              <a:t> </a:t>
            </a:r>
            <a:r>
              <a:rPr sz="4400" b="0" spc="-30" dirty="0">
                <a:latin typeface="Calibri Light"/>
                <a:cs typeface="Calibri Light"/>
              </a:rPr>
              <a:t>работе</a:t>
            </a:r>
            <a:r>
              <a:rPr sz="4400" b="0" spc="-105" dirty="0">
                <a:latin typeface="Calibri Light"/>
                <a:cs typeface="Calibri Light"/>
              </a:rPr>
              <a:t> </a:t>
            </a:r>
            <a:r>
              <a:rPr sz="4400" b="0" spc="-35" dirty="0">
                <a:latin typeface="Calibri Light"/>
                <a:cs typeface="Calibri Light"/>
              </a:rPr>
              <a:t>школьного</a:t>
            </a:r>
            <a:r>
              <a:rPr sz="4400" b="0" spc="-110" dirty="0">
                <a:latin typeface="Calibri Light"/>
                <a:cs typeface="Calibri Light"/>
              </a:rPr>
              <a:t> </a:t>
            </a:r>
            <a:r>
              <a:rPr sz="4400" b="0" spc="-35" dirty="0">
                <a:latin typeface="Calibri Light"/>
                <a:cs typeface="Calibri Light"/>
              </a:rPr>
              <a:t>библиотекаря</a:t>
            </a:r>
            <a:endParaRPr sz="4400" dirty="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5945" y="156209"/>
            <a:ext cx="53657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" dirty="0"/>
              <a:t>QRкоды</a:t>
            </a:r>
            <a:r>
              <a:rPr spc="-25" dirty="0"/>
              <a:t> </a:t>
            </a:r>
            <a:r>
              <a:rPr spc="-15" dirty="0"/>
              <a:t>нового</a:t>
            </a:r>
            <a:r>
              <a:rPr spc="5" dirty="0"/>
              <a:t> </a:t>
            </a:r>
            <a:r>
              <a:rPr spc="-20" dirty="0"/>
              <a:t>поколения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2227" y="1744979"/>
            <a:ext cx="4015740" cy="401574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83096" y="1744979"/>
            <a:ext cx="4014215" cy="401574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4175" y="3759"/>
            <a:ext cx="11363325" cy="169926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2809240" marR="5080" indent="-2797175">
              <a:lnSpc>
                <a:spcPct val="98100"/>
              </a:lnSpc>
              <a:spcBef>
                <a:spcPts val="185"/>
              </a:spcBef>
            </a:pPr>
            <a:r>
              <a:rPr spc="-5" dirty="0"/>
              <a:t>Создание</a:t>
            </a:r>
            <a:r>
              <a:rPr spc="-40" dirty="0"/>
              <a:t> </a:t>
            </a:r>
            <a:r>
              <a:rPr spc="-5" dirty="0"/>
              <a:t>интерактивных</a:t>
            </a:r>
            <a:r>
              <a:rPr spc="-45" dirty="0"/>
              <a:t> </a:t>
            </a:r>
            <a:r>
              <a:rPr dirty="0"/>
              <a:t>информационных</a:t>
            </a:r>
            <a:r>
              <a:rPr spc="-50" dirty="0"/>
              <a:t> </a:t>
            </a:r>
            <a:r>
              <a:rPr spc="-15" dirty="0"/>
              <a:t>бюллетеней </a:t>
            </a:r>
            <a:r>
              <a:rPr spc="-800" dirty="0"/>
              <a:t> </a:t>
            </a:r>
            <a:r>
              <a:rPr dirty="0"/>
              <a:t>с</a:t>
            </a:r>
            <a:r>
              <a:rPr spc="-10" dirty="0"/>
              <a:t> </a:t>
            </a:r>
            <a:r>
              <a:rPr spc="-5" dirty="0"/>
              <a:t>помощью</a:t>
            </a:r>
            <a:r>
              <a:rPr spc="-10" dirty="0"/>
              <a:t> </a:t>
            </a:r>
            <a:r>
              <a:rPr spc="-5" dirty="0"/>
              <a:t>сервиса</a:t>
            </a:r>
            <a:r>
              <a:rPr spc="30" dirty="0"/>
              <a:t> </a:t>
            </a:r>
            <a:r>
              <a:rPr sz="5400" dirty="0"/>
              <a:t>smorе</a:t>
            </a:r>
            <a:endParaRPr sz="5400"/>
          </a:p>
          <a:p>
            <a:pPr marL="295910" algn="ctr">
              <a:lnSpc>
                <a:spcPct val="100000"/>
              </a:lnSpc>
              <a:spcBef>
                <a:spcPts val="330"/>
              </a:spcBef>
            </a:pPr>
            <a:r>
              <a:rPr sz="1800" b="0" u="heavy" spc="-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https://www.smore.com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21635" y="1847088"/>
            <a:ext cx="7665719" cy="469849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79625" y="156209"/>
            <a:ext cx="922972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Интерактивный</a:t>
            </a:r>
            <a:r>
              <a:rPr spc="-40" dirty="0"/>
              <a:t> </a:t>
            </a:r>
            <a:r>
              <a:rPr dirty="0"/>
              <a:t>информационный</a:t>
            </a:r>
            <a:r>
              <a:rPr spc="-25" dirty="0"/>
              <a:t> </a:t>
            </a:r>
            <a:r>
              <a:rPr spc="-15" dirty="0"/>
              <a:t>бюллетень</a:t>
            </a:r>
          </a:p>
          <a:p>
            <a:pPr marL="1635760" marR="1619885" algn="ctr">
              <a:lnSpc>
                <a:spcPct val="100000"/>
              </a:lnSpc>
            </a:pPr>
            <a:r>
              <a:rPr spc="-5" dirty="0"/>
              <a:t>«Космические приключения» </a:t>
            </a:r>
            <a:r>
              <a:rPr spc="-800" dirty="0"/>
              <a:t> </a:t>
            </a:r>
            <a:r>
              <a:rPr dirty="0"/>
              <a:t>к</a:t>
            </a:r>
            <a:r>
              <a:rPr spc="-5" dirty="0"/>
              <a:t> 85-летию</a:t>
            </a:r>
            <a:r>
              <a:rPr spc="-25" dirty="0"/>
              <a:t> </a:t>
            </a:r>
            <a:r>
              <a:rPr dirty="0"/>
              <a:t>Кира</a:t>
            </a:r>
            <a:r>
              <a:rPr spc="-10" dirty="0"/>
              <a:t> </a:t>
            </a:r>
            <a:r>
              <a:rPr spc="-25" dirty="0"/>
              <a:t>Булычёва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69435" y="1822704"/>
            <a:ext cx="4533900" cy="453390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4487417" y="6376212"/>
            <a:ext cx="30505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u="heavy" spc="-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https://www.smore.com/eupm3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2561" y="201625"/>
            <a:ext cx="6610984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Мобильное</a:t>
            </a:r>
            <a:r>
              <a:rPr spc="-35" dirty="0"/>
              <a:t> </a:t>
            </a:r>
            <a:r>
              <a:rPr spc="-20" dirty="0"/>
              <a:t>приложение</a:t>
            </a:r>
            <a:r>
              <a:rPr dirty="0"/>
              <a:t> </a:t>
            </a:r>
            <a:r>
              <a:rPr spc="-5" dirty="0"/>
              <a:t>GlazzAR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4109" y="1315921"/>
            <a:ext cx="2289153" cy="2289153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4236720" y="1347216"/>
            <a:ext cx="7518400" cy="4834255"/>
            <a:chOff x="4236720" y="1347216"/>
            <a:chExt cx="7518400" cy="483425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36720" y="1347216"/>
              <a:ext cx="7517892" cy="483412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815065" y="1471422"/>
              <a:ext cx="657225" cy="317500"/>
            </a:xfrm>
            <a:custGeom>
              <a:avLst/>
              <a:gdLst/>
              <a:ahLst/>
              <a:cxnLst/>
              <a:rect l="l" t="t" r="r" b="b"/>
              <a:pathLst>
                <a:path w="657225" h="317500">
                  <a:moveTo>
                    <a:pt x="0" y="52831"/>
                  </a:moveTo>
                  <a:lnTo>
                    <a:pt x="4147" y="32254"/>
                  </a:lnTo>
                  <a:lnTo>
                    <a:pt x="15462" y="15462"/>
                  </a:lnTo>
                  <a:lnTo>
                    <a:pt x="32254" y="4147"/>
                  </a:lnTo>
                  <a:lnTo>
                    <a:pt x="52831" y="0"/>
                  </a:lnTo>
                  <a:lnTo>
                    <a:pt x="604011" y="0"/>
                  </a:lnTo>
                  <a:lnTo>
                    <a:pt x="624589" y="4147"/>
                  </a:lnTo>
                  <a:lnTo>
                    <a:pt x="641381" y="15462"/>
                  </a:lnTo>
                  <a:lnTo>
                    <a:pt x="652696" y="32254"/>
                  </a:lnTo>
                  <a:lnTo>
                    <a:pt x="656843" y="52831"/>
                  </a:lnTo>
                  <a:lnTo>
                    <a:pt x="656843" y="264160"/>
                  </a:lnTo>
                  <a:lnTo>
                    <a:pt x="652696" y="284737"/>
                  </a:lnTo>
                  <a:lnTo>
                    <a:pt x="641381" y="301529"/>
                  </a:lnTo>
                  <a:lnTo>
                    <a:pt x="624589" y="312844"/>
                  </a:lnTo>
                  <a:lnTo>
                    <a:pt x="604011" y="316991"/>
                  </a:lnTo>
                  <a:lnTo>
                    <a:pt x="52831" y="316991"/>
                  </a:lnTo>
                  <a:lnTo>
                    <a:pt x="32254" y="312844"/>
                  </a:lnTo>
                  <a:lnTo>
                    <a:pt x="15462" y="301529"/>
                  </a:lnTo>
                  <a:lnTo>
                    <a:pt x="4147" y="284737"/>
                  </a:lnTo>
                  <a:lnTo>
                    <a:pt x="0" y="264160"/>
                  </a:lnTo>
                  <a:lnTo>
                    <a:pt x="0" y="52831"/>
                  </a:lnTo>
                  <a:close/>
                </a:path>
              </a:pathLst>
            </a:custGeom>
            <a:ln w="38100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0301351" y="1388491"/>
              <a:ext cx="514984" cy="248285"/>
            </a:xfrm>
            <a:custGeom>
              <a:avLst/>
              <a:gdLst/>
              <a:ahLst/>
              <a:cxnLst/>
              <a:rect l="l" t="t" r="r" b="b"/>
              <a:pathLst>
                <a:path w="514984" h="248285">
                  <a:moveTo>
                    <a:pt x="402593" y="213024"/>
                  </a:moveTo>
                  <a:lnTo>
                    <a:pt x="387223" y="247776"/>
                  </a:lnTo>
                  <a:lnTo>
                    <a:pt x="514857" y="241808"/>
                  </a:lnTo>
                  <a:lnTo>
                    <a:pt x="497443" y="220725"/>
                  </a:lnTo>
                  <a:lnTo>
                    <a:pt x="419989" y="220725"/>
                  </a:lnTo>
                  <a:lnTo>
                    <a:pt x="402593" y="213024"/>
                  </a:lnTo>
                  <a:close/>
                </a:path>
                <a:path w="514984" h="248285">
                  <a:moveTo>
                    <a:pt x="418000" y="178188"/>
                  </a:moveTo>
                  <a:lnTo>
                    <a:pt x="402593" y="213024"/>
                  </a:lnTo>
                  <a:lnTo>
                    <a:pt x="419989" y="220725"/>
                  </a:lnTo>
                  <a:lnTo>
                    <a:pt x="435482" y="185928"/>
                  </a:lnTo>
                  <a:lnTo>
                    <a:pt x="418000" y="178188"/>
                  </a:lnTo>
                  <a:close/>
                </a:path>
                <a:path w="514984" h="248285">
                  <a:moveTo>
                    <a:pt x="433450" y="143256"/>
                  </a:moveTo>
                  <a:lnTo>
                    <a:pt x="418000" y="178188"/>
                  </a:lnTo>
                  <a:lnTo>
                    <a:pt x="435482" y="185928"/>
                  </a:lnTo>
                  <a:lnTo>
                    <a:pt x="419989" y="220725"/>
                  </a:lnTo>
                  <a:lnTo>
                    <a:pt x="497443" y="220725"/>
                  </a:lnTo>
                  <a:lnTo>
                    <a:pt x="433450" y="143256"/>
                  </a:lnTo>
                  <a:close/>
                </a:path>
                <a:path w="514984" h="248285">
                  <a:moveTo>
                    <a:pt x="15494" y="0"/>
                  </a:moveTo>
                  <a:lnTo>
                    <a:pt x="0" y="34798"/>
                  </a:lnTo>
                  <a:lnTo>
                    <a:pt x="402593" y="213024"/>
                  </a:lnTo>
                  <a:lnTo>
                    <a:pt x="418000" y="178188"/>
                  </a:lnTo>
                  <a:lnTo>
                    <a:pt x="1549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496925" y="3891788"/>
            <a:ext cx="3301365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52755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Позволяет дополнить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любое </a:t>
            </a:r>
            <a:r>
              <a:rPr sz="1800" spc="-39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изображение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видео</a:t>
            </a:r>
            <a:r>
              <a:rPr sz="1800" spc="-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и</a:t>
            </a:r>
            <a:r>
              <a:rPr sz="1800" spc="-2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3C5285"/>
                </a:solidFill>
                <a:latin typeface="Calibri"/>
                <a:cs typeface="Calibri"/>
              </a:rPr>
              <a:t>аудио.</a:t>
            </a:r>
            <a:endParaRPr sz="1800">
              <a:latin typeface="Calibri"/>
              <a:cs typeface="Calibri"/>
            </a:endParaRPr>
          </a:p>
          <a:p>
            <a:pPr marL="12700" marR="27940">
              <a:lnSpc>
                <a:spcPct val="100000"/>
              </a:lnSpc>
            </a:pP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Очень</a:t>
            </a:r>
            <a:r>
              <a:rPr sz="1800" spc="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простое</a:t>
            </a:r>
            <a:r>
              <a:rPr sz="1800" spc="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в</a:t>
            </a:r>
            <a:r>
              <a:rPr sz="1800" spc="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использовании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 приложение, 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однако </a:t>
            </a:r>
            <a:r>
              <a:rPr sz="1800" b="1" spc="-5" dirty="0">
                <a:solidFill>
                  <a:srgbClr val="3C5285"/>
                </a:solidFill>
                <a:latin typeface="Calibri"/>
                <a:cs typeface="Calibri"/>
              </a:rPr>
              <a:t>работает </a:t>
            </a:r>
            <a:r>
              <a:rPr sz="1800" b="1" dirty="0">
                <a:solidFill>
                  <a:srgbClr val="3C5285"/>
                </a:solidFill>
                <a:latin typeface="Calibri"/>
                <a:cs typeface="Calibri"/>
              </a:rPr>
              <a:t>16 </a:t>
            </a:r>
            <a:r>
              <a:rPr sz="1800" b="1" spc="-40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3C5285"/>
                </a:solidFill>
                <a:latin typeface="Calibri"/>
                <a:cs typeface="Calibri"/>
              </a:rPr>
              <a:t>часов</a:t>
            </a:r>
            <a:r>
              <a:rPr sz="1800" b="1" spc="-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3C5285"/>
                </a:solidFill>
                <a:latin typeface="Calibri"/>
                <a:cs typeface="Calibri"/>
              </a:rPr>
              <a:t>с</a:t>
            </a:r>
            <a:r>
              <a:rPr sz="1800" b="1" spc="-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3C5285"/>
                </a:solidFill>
                <a:latin typeface="Calibri"/>
                <a:cs typeface="Calibri"/>
              </a:rPr>
              <a:t>момента загрузки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Доступно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 для</a:t>
            </a:r>
            <a:r>
              <a:rPr sz="1800" spc="-2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устройств</a:t>
            </a:r>
            <a:r>
              <a:rPr sz="1800" spc="3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с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операционными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системами</a:t>
            </a:r>
            <a:r>
              <a:rPr sz="1800" spc="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u="heavy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iOS</a:t>
            </a:r>
            <a:r>
              <a:rPr sz="1800" spc="-5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и </a:t>
            </a:r>
            <a:r>
              <a:rPr sz="1800" spc="-39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u="heavy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Android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95401" y="944634"/>
            <a:ext cx="9348470" cy="5241290"/>
            <a:chOff x="1295401" y="944634"/>
            <a:chExt cx="9348470" cy="52412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95401" y="944634"/>
              <a:ext cx="8914709" cy="524078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64742" y="1148334"/>
              <a:ext cx="9260205" cy="4144010"/>
            </a:xfrm>
            <a:custGeom>
              <a:avLst/>
              <a:gdLst/>
              <a:ahLst/>
              <a:cxnLst/>
              <a:rect l="l" t="t" r="r" b="b"/>
              <a:pathLst>
                <a:path w="9260205" h="4144010">
                  <a:moveTo>
                    <a:pt x="0" y="481583"/>
                  </a:moveTo>
                  <a:lnTo>
                    <a:pt x="2751455" y="481583"/>
                  </a:lnTo>
                </a:path>
                <a:path w="9260205" h="4144010">
                  <a:moveTo>
                    <a:pt x="15240" y="3491483"/>
                  </a:moveTo>
                  <a:lnTo>
                    <a:pt x="2766695" y="3491483"/>
                  </a:lnTo>
                </a:path>
                <a:path w="9260205" h="4144010">
                  <a:moveTo>
                    <a:pt x="3665220" y="217424"/>
                  </a:moveTo>
                  <a:lnTo>
                    <a:pt x="3670959" y="167591"/>
                  </a:lnTo>
                  <a:lnTo>
                    <a:pt x="3687308" y="121834"/>
                  </a:lnTo>
                  <a:lnTo>
                    <a:pt x="3712966" y="81463"/>
                  </a:lnTo>
                  <a:lnTo>
                    <a:pt x="3746630" y="47786"/>
                  </a:lnTo>
                  <a:lnTo>
                    <a:pt x="3786999" y="22110"/>
                  </a:lnTo>
                  <a:lnTo>
                    <a:pt x="3832771" y="5745"/>
                  </a:lnTo>
                  <a:lnTo>
                    <a:pt x="3882644" y="0"/>
                  </a:lnTo>
                  <a:lnTo>
                    <a:pt x="9042400" y="0"/>
                  </a:lnTo>
                  <a:lnTo>
                    <a:pt x="9092232" y="5745"/>
                  </a:lnTo>
                  <a:lnTo>
                    <a:pt x="9137989" y="22110"/>
                  </a:lnTo>
                  <a:lnTo>
                    <a:pt x="9178360" y="47786"/>
                  </a:lnTo>
                  <a:lnTo>
                    <a:pt x="9212037" y="81463"/>
                  </a:lnTo>
                  <a:lnTo>
                    <a:pt x="9237713" y="121834"/>
                  </a:lnTo>
                  <a:lnTo>
                    <a:pt x="9254078" y="167591"/>
                  </a:lnTo>
                  <a:lnTo>
                    <a:pt x="9259824" y="217424"/>
                  </a:lnTo>
                  <a:lnTo>
                    <a:pt x="9259824" y="1087119"/>
                  </a:lnTo>
                  <a:lnTo>
                    <a:pt x="9254078" y="1136952"/>
                  </a:lnTo>
                  <a:lnTo>
                    <a:pt x="9237713" y="1182709"/>
                  </a:lnTo>
                  <a:lnTo>
                    <a:pt x="9212037" y="1223080"/>
                  </a:lnTo>
                  <a:lnTo>
                    <a:pt x="9178360" y="1256757"/>
                  </a:lnTo>
                  <a:lnTo>
                    <a:pt x="9137989" y="1282433"/>
                  </a:lnTo>
                  <a:lnTo>
                    <a:pt x="9092232" y="1298798"/>
                  </a:lnTo>
                  <a:lnTo>
                    <a:pt x="9042400" y="1304543"/>
                  </a:lnTo>
                  <a:lnTo>
                    <a:pt x="3882644" y="1304543"/>
                  </a:lnTo>
                  <a:lnTo>
                    <a:pt x="3832771" y="1298798"/>
                  </a:lnTo>
                  <a:lnTo>
                    <a:pt x="3786999" y="1282433"/>
                  </a:lnTo>
                  <a:lnTo>
                    <a:pt x="3746630" y="1256757"/>
                  </a:lnTo>
                  <a:lnTo>
                    <a:pt x="3712966" y="1223080"/>
                  </a:lnTo>
                  <a:lnTo>
                    <a:pt x="3687308" y="1182709"/>
                  </a:lnTo>
                  <a:lnTo>
                    <a:pt x="3670959" y="1136952"/>
                  </a:lnTo>
                  <a:lnTo>
                    <a:pt x="3665220" y="1087119"/>
                  </a:lnTo>
                  <a:lnTo>
                    <a:pt x="3665220" y="217424"/>
                  </a:lnTo>
                  <a:close/>
                </a:path>
                <a:path w="9260205" h="4144010">
                  <a:moveTo>
                    <a:pt x="3605784" y="3055366"/>
                  </a:moveTo>
                  <a:lnTo>
                    <a:pt x="3611530" y="3005439"/>
                  </a:lnTo>
                  <a:lnTo>
                    <a:pt x="3627900" y="2959615"/>
                  </a:lnTo>
                  <a:lnTo>
                    <a:pt x="3653590" y="2919199"/>
                  </a:lnTo>
                  <a:lnTo>
                    <a:pt x="3687295" y="2885494"/>
                  </a:lnTo>
                  <a:lnTo>
                    <a:pt x="3727711" y="2859804"/>
                  </a:lnTo>
                  <a:lnTo>
                    <a:pt x="3773535" y="2843434"/>
                  </a:lnTo>
                  <a:lnTo>
                    <a:pt x="3823462" y="2837688"/>
                  </a:lnTo>
                  <a:lnTo>
                    <a:pt x="8982710" y="2837688"/>
                  </a:lnTo>
                  <a:lnTo>
                    <a:pt x="9032636" y="2843434"/>
                  </a:lnTo>
                  <a:lnTo>
                    <a:pt x="9078460" y="2859804"/>
                  </a:lnTo>
                  <a:lnTo>
                    <a:pt x="9118876" y="2885494"/>
                  </a:lnTo>
                  <a:lnTo>
                    <a:pt x="9152581" y="2919199"/>
                  </a:lnTo>
                  <a:lnTo>
                    <a:pt x="9178271" y="2959615"/>
                  </a:lnTo>
                  <a:lnTo>
                    <a:pt x="9194641" y="3005439"/>
                  </a:lnTo>
                  <a:lnTo>
                    <a:pt x="9200388" y="3055366"/>
                  </a:lnTo>
                  <a:lnTo>
                    <a:pt x="9200388" y="3926078"/>
                  </a:lnTo>
                  <a:lnTo>
                    <a:pt x="9194641" y="3976004"/>
                  </a:lnTo>
                  <a:lnTo>
                    <a:pt x="9178271" y="4021828"/>
                  </a:lnTo>
                  <a:lnTo>
                    <a:pt x="9152581" y="4062244"/>
                  </a:lnTo>
                  <a:lnTo>
                    <a:pt x="9118876" y="4095949"/>
                  </a:lnTo>
                  <a:lnTo>
                    <a:pt x="9078460" y="4121639"/>
                  </a:lnTo>
                  <a:lnTo>
                    <a:pt x="9032636" y="4138009"/>
                  </a:lnTo>
                  <a:lnTo>
                    <a:pt x="8982710" y="4143755"/>
                  </a:lnTo>
                  <a:lnTo>
                    <a:pt x="3823462" y="4143755"/>
                  </a:lnTo>
                  <a:lnTo>
                    <a:pt x="3773535" y="4138009"/>
                  </a:lnTo>
                  <a:lnTo>
                    <a:pt x="3727711" y="4121639"/>
                  </a:lnTo>
                  <a:lnTo>
                    <a:pt x="3687295" y="4095949"/>
                  </a:lnTo>
                  <a:lnTo>
                    <a:pt x="3653590" y="4062244"/>
                  </a:lnTo>
                  <a:lnTo>
                    <a:pt x="3627900" y="4021828"/>
                  </a:lnTo>
                  <a:lnTo>
                    <a:pt x="3611530" y="3976004"/>
                  </a:lnTo>
                  <a:lnTo>
                    <a:pt x="3605784" y="3926078"/>
                  </a:lnTo>
                  <a:lnTo>
                    <a:pt x="3605784" y="3055366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32561" y="201625"/>
            <a:ext cx="6610984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Мобильное</a:t>
            </a:r>
            <a:r>
              <a:rPr spc="-35" dirty="0"/>
              <a:t> </a:t>
            </a:r>
            <a:r>
              <a:rPr spc="-20" dirty="0"/>
              <a:t>приложение</a:t>
            </a:r>
            <a:r>
              <a:rPr dirty="0"/>
              <a:t> </a:t>
            </a:r>
            <a:r>
              <a:rPr spc="-5" dirty="0"/>
              <a:t>GlazzAR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6925" y="201625"/>
            <a:ext cx="1131379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Мобильное</a:t>
            </a:r>
            <a:r>
              <a:rPr spc="-20" dirty="0"/>
              <a:t> приложение</a:t>
            </a:r>
            <a:r>
              <a:rPr spc="10" dirty="0"/>
              <a:t> </a:t>
            </a:r>
            <a:r>
              <a:rPr spc="-5" dirty="0"/>
              <a:t>GlazzAR.</a:t>
            </a:r>
            <a:r>
              <a:rPr spc="5" dirty="0"/>
              <a:t> </a:t>
            </a:r>
            <a:r>
              <a:rPr dirty="0"/>
              <a:t>Пример</a:t>
            </a:r>
            <a:r>
              <a:rPr spc="-20" dirty="0"/>
              <a:t> </a:t>
            </a:r>
            <a:r>
              <a:rPr dirty="0"/>
              <a:t>испльзования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3769" y="1739609"/>
            <a:ext cx="3555564" cy="355556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1159" y="931162"/>
            <a:ext cx="4649724" cy="581101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20900" y="148590"/>
            <a:ext cx="678751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Мобильное </a:t>
            </a:r>
            <a:r>
              <a:rPr spc="-20" dirty="0"/>
              <a:t>приложение WallaMe </a:t>
            </a:r>
            <a:r>
              <a:rPr spc="-800" dirty="0"/>
              <a:t> </a:t>
            </a:r>
            <a:r>
              <a:rPr spc="-10" dirty="0"/>
              <a:t>(стена</a:t>
            </a:r>
            <a:r>
              <a:rPr spc="-15" dirty="0"/>
              <a:t> </a:t>
            </a:r>
            <a:r>
              <a:rPr spc="-10" dirty="0"/>
              <a:t>дополненной</a:t>
            </a:r>
            <a:r>
              <a:rPr spc="-20" dirty="0"/>
              <a:t> </a:t>
            </a:r>
            <a:r>
              <a:rPr spc="-5" dirty="0"/>
              <a:t>реальности)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7552" y="1879832"/>
            <a:ext cx="3607335" cy="360582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92045" marR="710565">
              <a:lnSpc>
                <a:spcPct val="150000"/>
              </a:lnSpc>
              <a:spcBef>
                <a:spcPts val="100"/>
              </a:spcBef>
            </a:pPr>
            <a:r>
              <a:rPr b="1" spc="-5" dirty="0">
                <a:latin typeface="Calibri"/>
                <a:cs typeface="Calibri"/>
              </a:rPr>
              <a:t>Бесплатное </a:t>
            </a:r>
            <a:r>
              <a:rPr b="1" spc="-10" dirty="0">
                <a:latin typeface="Calibri"/>
                <a:cs typeface="Calibri"/>
              </a:rPr>
              <a:t>приложение </a:t>
            </a:r>
            <a:r>
              <a:rPr b="1" spc="-5" dirty="0">
                <a:latin typeface="Calibri"/>
                <a:cs typeface="Calibri"/>
              </a:rPr>
              <a:t>для </a:t>
            </a:r>
            <a:r>
              <a:rPr b="1" dirty="0">
                <a:latin typeface="Calibri"/>
                <a:cs typeface="Calibri"/>
              </a:rPr>
              <a:t>iOS и </a:t>
            </a:r>
            <a:r>
              <a:rPr b="1" spc="-5" dirty="0">
                <a:latin typeface="Calibri"/>
                <a:cs typeface="Calibri"/>
              </a:rPr>
              <a:t>Android</a:t>
            </a:r>
            <a:r>
              <a:rPr spc="-5" dirty="0"/>
              <a:t>, </a:t>
            </a:r>
            <a:r>
              <a:rPr spc="-15" dirty="0"/>
              <a:t>которое </a:t>
            </a:r>
            <a:r>
              <a:rPr spc="-395" dirty="0"/>
              <a:t> </a:t>
            </a:r>
            <a:r>
              <a:rPr spc="-10" dirty="0"/>
              <a:t>позволяет</a:t>
            </a:r>
            <a:r>
              <a:rPr spc="5" dirty="0"/>
              <a:t> </a:t>
            </a:r>
            <a:r>
              <a:rPr spc="-10" dirty="0"/>
              <a:t>пользователям</a:t>
            </a:r>
            <a:r>
              <a:rPr spc="-20" dirty="0"/>
              <a:t> </a:t>
            </a:r>
            <a:r>
              <a:rPr spc="-5" dirty="0"/>
              <a:t>скрывать</a:t>
            </a:r>
            <a:r>
              <a:rPr spc="20" dirty="0"/>
              <a:t> </a:t>
            </a:r>
            <a:r>
              <a:rPr dirty="0"/>
              <a:t>и </a:t>
            </a:r>
            <a:r>
              <a:rPr spc="-5" dirty="0"/>
              <a:t>обмениваться</a:t>
            </a:r>
          </a:p>
          <a:p>
            <a:pPr marL="2392045">
              <a:lnSpc>
                <a:spcPct val="100000"/>
              </a:lnSpc>
              <a:spcBef>
                <a:spcPts val="1080"/>
              </a:spcBef>
            </a:pPr>
            <a:r>
              <a:rPr spc="-10" dirty="0"/>
              <a:t>сообщениями</a:t>
            </a:r>
            <a:r>
              <a:rPr spc="20" dirty="0"/>
              <a:t> </a:t>
            </a:r>
            <a:r>
              <a:rPr dirty="0"/>
              <a:t>в</a:t>
            </a:r>
            <a:r>
              <a:rPr spc="5" dirty="0"/>
              <a:t> </a:t>
            </a:r>
            <a:r>
              <a:rPr spc="-5" dirty="0"/>
              <a:t>реальном</a:t>
            </a:r>
            <a:r>
              <a:rPr spc="5" dirty="0"/>
              <a:t> </a:t>
            </a:r>
            <a:r>
              <a:rPr spc="-5" dirty="0"/>
              <a:t>мире</a:t>
            </a:r>
            <a:r>
              <a:rPr spc="15" dirty="0"/>
              <a:t> </a:t>
            </a:r>
            <a:r>
              <a:rPr dirty="0"/>
              <a:t>с</a:t>
            </a:r>
            <a:r>
              <a:rPr spc="5" dirty="0"/>
              <a:t> </a:t>
            </a:r>
            <a:r>
              <a:rPr spc="-5" dirty="0"/>
              <a:t>помощью</a:t>
            </a:r>
            <a:r>
              <a:rPr spc="20" dirty="0"/>
              <a:t> </a:t>
            </a:r>
            <a:r>
              <a:rPr spc="-10" dirty="0"/>
              <a:t>дополненной</a:t>
            </a:r>
          </a:p>
          <a:p>
            <a:pPr marL="2392045">
              <a:lnSpc>
                <a:spcPct val="100000"/>
              </a:lnSpc>
              <a:spcBef>
                <a:spcPts val="1080"/>
              </a:spcBef>
            </a:pPr>
            <a:r>
              <a:rPr spc="-5" dirty="0"/>
              <a:t>реальности.</a:t>
            </a:r>
          </a:p>
          <a:p>
            <a:pPr marL="2379345">
              <a:lnSpc>
                <a:spcPct val="100000"/>
              </a:lnSpc>
            </a:pPr>
            <a:endParaRPr spc="-5" dirty="0"/>
          </a:p>
          <a:p>
            <a:pPr marL="2379345">
              <a:lnSpc>
                <a:spcPct val="100000"/>
              </a:lnSpc>
              <a:spcBef>
                <a:spcPts val="50"/>
              </a:spcBef>
            </a:pPr>
            <a:endParaRPr sz="2100"/>
          </a:p>
          <a:p>
            <a:pPr marL="2392045" marR="166370">
              <a:lnSpc>
                <a:spcPct val="150000"/>
              </a:lnSpc>
            </a:pPr>
            <a:r>
              <a:rPr b="1" spc="-5" dirty="0">
                <a:latin typeface="Calibri"/>
                <a:cs typeface="Calibri"/>
              </a:rPr>
              <a:t>Принцип</a:t>
            </a:r>
            <a:r>
              <a:rPr b="1" spc="-10" dirty="0">
                <a:latin typeface="Calibri"/>
                <a:cs typeface="Calibri"/>
              </a:rPr>
              <a:t> </a:t>
            </a:r>
            <a:r>
              <a:rPr b="1" spc="-5" dirty="0">
                <a:latin typeface="Calibri"/>
                <a:cs typeface="Calibri"/>
              </a:rPr>
              <a:t>работы</a:t>
            </a:r>
            <a:r>
              <a:rPr b="1" spc="5" dirty="0">
                <a:latin typeface="Calibri"/>
                <a:cs typeface="Calibri"/>
              </a:rPr>
              <a:t> </a:t>
            </a:r>
            <a:r>
              <a:rPr spc="-5" dirty="0"/>
              <a:t>сервиса</a:t>
            </a:r>
            <a:r>
              <a:rPr spc="10" dirty="0"/>
              <a:t> </a:t>
            </a:r>
            <a:r>
              <a:rPr b="1" spc="-10" dirty="0">
                <a:latin typeface="Calibri"/>
                <a:cs typeface="Calibri"/>
              </a:rPr>
              <a:t>WallaMe </a:t>
            </a:r>
            <a:r>
              <a:rPr spc="-5" dirty="0"/>
              <a:t>заключается</a:t>
            </a:r>
            <a:r>
              <a:rPr spc="5" dirty="0"/>
              <a:t> </a:t>
            </a:r>
            <a:r>
              <a:rPr dirty="0"/>
              <a:t>в</a:t>
            </a:r>
            <a:r>
              <a:rPr spc="5" dirty="0"/>
              <a:t> </a:t>
            </a:r>
            <a:r>
              <a:rPr spc="-15" dirty="0"/>
              <a:t>том,</a:t>
            </a:r>
            <a:r>
              <a:rPr spc="5" dirty="0"/>
              <a:t> </a:t>
            </a:r>
            <a:r>
              <a:rPr spc="-10" dirty="0"/>
              <a:t>что </a:t>
            </a:r>
            <a:r>
              <a:rPr spc="-395" dirty="0"/>
              <a:t> </a:t>
            </a:r>
            <a:r>
              <a:rPr spc="-5" dirty="0"/>
              <a:t>он</a:t>
            </a:r>
            <a:r>
              <a:rPr dirty="0"/>
              <a:t> </a:t>
            </a:r>
            <a:r>
              <a:rPr spc="-10" dirty="0"/>
              <a:t>позволяет</a:t>
            </a:r>
            <a:r>
              <a:rPr dirty="0"/>
              <a:t> на любой </a:t>
            </a:r>
            <a:r>
              <a:rPr spc="-5" dirty="0"/>
              <a:t>вертикальной/горизонтальной</a:t>
            </a:r>
          </a:p>
          <a:p>
            <a:pPr marL="2392045">
              <a:lnSpc>
                <a:spcPct val="100000"/>
              </a:lnSpc>
              <a:spcBef>
                <a:spcPts val="1080"/>
              </a:spcBef>
            </a:pPr>
            <a:r>
              <a:rPr spc="-5" dirty="0"/>
              <a:t>поверхности</a:t>
            </a:r>
            <a:r>
              <a:rPr dirty="0"/>
              <a:t> </a:t>
            </a:r>
            <a:r>
              <a:rPr spc="-5" dirty="0"/>
              <a:t>оставлять надписи,</a:t>
            </a:r>
            <a:r>
              <a:rPr spc="10" dirty="0"/>
              <a:t> </a:t>
            </a:r>
            <a:r>
              <a:rPr spc="-15" dirty="0"/>
              <a:t>которые</a:t>
            </a:r>
            <a:r>
              <a:rPr spc="10" dirty="0"/>
              <a:t> </a:t>
            </a:r>
            <a:r>
              <a:rPr dirty="0"/>
              <a:t>видны</a:t>
            </a:r>
            <a:r>
              <a:rPr spc="-5" dirty="0"/>
              <a:t> </a:t>
            </a:r>
            <a:r>
              <a:rPr spc="-15" dirty="0"/>
              <a:t>только</a:t>
            </a:r>
            <a:r>
              <a:rPr dirty="0"/>
              <a:t> при</a:t>
            </a:r>
          </a:p>
          <a:p>
            <a:pPr marL="2392045">
              <a:lnSpc>
                <a:spcPct val="100000"/>
              </a:lnSpc>
              <a:spcBef>
                <a:spcPts val="1080"/>
              </a:spcBef>
            </a:pPr>
            <a:r>
              <a:rPr spc="-5" dirty="0"/>
              <a:t>сканировании приложением</a:t>
            </a:r>
            <a:r>
              <a:rPr spc="-25" dirty="0"/>
              <a:t> </a:t>
            </a:r>
            <a:r>
              <a:rPr b="1" spc="-10" dirty="0">
                <a:latin typeface="Calibri"/>
                <a:cs typeface="Calibri"/>
              </a:rPr>
              <a:t>WallaMe</a:t>
            </a:r>
            <a:r>
              <a:rPr spc="-10" dirty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1668" y="623316"/>
            <a:ext cx="3121151" cy="553669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45635" y="1229867"/>
            <a:ext cx="7772400" cy="437235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23010" y="182626"/>
            <a:ext cx="18580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Просмотр</a:t>
            </a:r>
            <a:r>
              <a:rPr sz="2400" spc="-80" dirty="0"/>
              <a:t> </a:t>
            </a:r>
            <a:r>
              <a:rPr sz="2400" spc="-10" dirty="0"/>
              <a:t>аур</a:t>
            </a:r>
            <a:endParaRPr sz="2400"/>
          </a:p>
        </p:txBody>
      </p:sp>
      <p:sp>
        <p:nvSpPr>
          <p:cNvPr id="5" name="object 5"/>
          <p:cNvSpPr txBox="1"/>
          <p:nvPr/>
        </p:nvSpPr>
        <p:spPr>
          <a:xfrm>
            <a:off x="6560057" y="706628"/>
            <a:ext cx="182181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3C5285"/>
                </a:solidFill>
                <a:latin typeface="Calibri"/>
                <a:cs typeface="Calibri"/>
              </a:rPr>
              <a:t>Создание</a:t>
            </a:r>
            <a:r>
              <a:rPr sz="2400" b="1" spc="-5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3C5285"/>
                </a:solidFill>
                <a:latin typeface="Calibri"/>
                <a:cs typeface="Calibri"/>
              </a:rPr>
              <a:t>аур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7535" y="3245561"/>
            <a:ext cx="11088370" cy="2667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3C5285"/>
                </a:solidFill>
                <a:latin typeface="Calibri"/>
                <a:cs typeface="Calibri"/>
              </a:rPr>
              <a:t>Каких</a:t>
            </a:r>
            <a:r>
              <a:rPr sz="2000" b="1" spc="-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2000" b="1" spc="-15" dirty="0">
                <a:solidFill>
                  <a:srgbClr val="3C5285"/>
                </a:solidFill>
                <a:latin typeface="Calibri"/>
                <a:cs typeface="Calibri"/>
              </a:rPr>
              <a:t>результатов</a:t>
            </a:r>
            <a:r>
              <a:rPr sz="2000" b="1" spc="-2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3C5285"/>
                </a:solidFill>
                <a:latin typeface="Calibri"/>
                <a:cs typeface="Calibri"/>
              </a:rPr>
              <a:t>можно</a:t>
            </a:r>
            <a:r>
              <a:rPr sz="2000" b="1" spc="-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3C5285"/>
                </a:solidFill>
                <a:latin typeface="Calibri"/>
                <a:cs typeface="Calibri"/>
              </a:rPr>
              <a:t>добиться,</a:t>
            </a:r>
            <a:r>
              <a:rPr sz="2000" b="1" spc="-3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3C5285"/>
                </a:solidFill>
                <a:latin typeface="Calibri"/>
                <a:cs typeface="Calibri"/>
              </a:rPr>
              <a:t>изменив</a:t>
            </a:r>
            <a:r>
              <a:rPr sz="2000" b="1" spc="-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3C5285"/>
                </a:solidFill>
                <a:latin typeface="Calibri"/>
                <a:cs typeface="Calibri"/>
              </a:rPr>
              <a:t>оформление</a:t>
            </a:r>
            <a:r>
              <a:rPr sz="2000" b="1" spc="-3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2000" b="1" spc="-20" dirty="0">
                <a:solidFill>
                  <a:srgbClr val="3C5285"/>
                </a:solidFill>
                <a:latin typeface="Calibri"/>
                <a:cs typeface="Calibri"/>
              </a:rPr>
              <a:t>кода?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85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sz="1800" b="1" spc="-10" dirty="0">
                <a:solidFill>
                  <a:srgbClr val="3C5285"/>
                </a:solidFill>
                <a:latin typeface="Calibri"/>
                <a:cs typeface="Calibri"/>
              </a:rPr>
              <a:t>Стать</a:t>
            </a:r>
            <a:r>
              <a:rPr sz="1800" b="1" spc="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3C5285"/>
                </a:solidFill>
                <a:latin typeface="Calibri"/>
                <a:cs typeface="Calibri"/>
              </a:rPr>
              <a:t>заметным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.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Выделиться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на</a:t>
            </a:r>
            <a:r>
              <a:rPr sz="1800" spc="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фоне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однотипных</a:t>
            </a:r>
            <a:r>
              <a:rPr sz="1800" spc="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QR-кодов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–</a:t>
            </a:r>
            <a:r>
              <a:rPr sz="1800" spc="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сделать</a:t>
            </a:r>
            <a:r>
              <a:rPr sz="1800" spc="-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работу</a:t>
            </a:r>
            <a:r>
              <a:rPr sz="1800" spc="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3C5285"/>
                </a:solidFill>
                <a:latin typeface="Calibri"/>
                <a:cs typeface="Calibri"/>
              </a:rPr>
              <a:t>кода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 более</a:t>
            </a:r>
            <a:r>
              <a:rPr sz="1800" spc="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эффективной.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3C5285"/>
              </a:buClr>
              <a:buFont typeface="Calibri"/>
              <a:buAutoNum type="arabicPeriod"/>
            </a:pPr>
            <a:endParaRPr sz="1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800" b="1" spc="-5" dirty="0">
                <a:solidFill>
                  <a:srgbClr val="3C5285"/>
                </a:solidFill>
                <a:latin typeface="Calibri"/>
                <a:cs typeface="Calibri"/>
              </a:rPr>
              <a:t>Дать</a:t>
            </a:r>
            <a:r>
              <a:rPr sz="1800" b="1" spc="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3C5285"/>
                </a:solidFill>
                <a:latin typeface="Calibri"/>
                <a:cs typeface="Calibri"/>
              </a:rPr>
              <a:t>подсказку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.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Добавив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 в</a:t>
            </a:r>
            <a:r>
              <a:rPr sz="1800" spc="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сам</a:t>
            </a:r>
            <a:r>
              <a:rPr sz="1800" spc="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3C5285"/>
                </a:solidFill>
                <a:latin typeface="Calibri"/>
                <a:cs typeface="Calibri"/>
              </a:rPr>
              <a:t>код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или</a:t>
            </a:r>
            <a:r>
              <a:rPr sz="1800" spc="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рядом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с</a:t>
            </a:r>
            <a:r>
              <a:rPr sz="1800" spc="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ним</a:t>
            </a:r>
            <a:r>
              <a:rPr sz="1800" spc="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немного</a:t>
            </a:r>
            <a:r>
              <a:rPr sz="1800" spc="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текста,</a:t>
            </a:r>
            <a:r>
              <a:rPr sz="1800" spc="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который</a:t>
            </a:r>
            <a:r>
              <a:rPr sz="1800" spc="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сможет</a:t>
            </a:r>
            <a:r>
              <a:rPr sz="1800" spc="2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прочесть</a:t>
            </a:r>
            <a:r>
              <a:rPr sz="1800" spc="4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человеческий</a:t>
            </a:r>
            <a:endParaRPr sz="18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  <a:spcBef>
                <a:spcPts val="430"/>
              </a:spcBef>
            </a:pPr>
            <a:r>
              <a:rPr sz="1800" spc="-20" dirty="0">
                <a:solidFill>
                  <a:srgbClr val="3C5285"/>
                </a:solidFill>
                <a:latin typeface="Calibri"/>
                <a:cs typeface="Calibri"/>
              </a:rPr>
              <a:t>глаз,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 еще</a:t>
            </a:r>
            <a:r>
              <a:rPr sz="1800" spc="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до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того,</a:t>
            </a:r>
            <a:r>
              <a:rPr sz="1800" spc="3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как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воспользуется</a:t>
            </a:r>
            <a:r>
              <a:rPr sz="1800" spc="4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камерой</a:t>
            </a:r>
            <a:r>
              <a:rPr sz="1800" spc="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мобильного</a:t>
            </a:r>
            <a:r>
              <a:rPr sz="1800" spc="2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телефона.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450">
              <a:latin typeface="Calibri"/>
              <a:cs typeface="Calibri"/>
            </a:endParaRPr>
          </a:p>
          <a:p>
            <a:pPr marL="355600" marR="300355" indent="-342900">
              <a:lnSpc>
                <a:spcPct val="120000"/>
              </a:lnSpc>
              <a:buAutoNum type="arabicPeriod" startAt="3"/>
              <a:tabLst>
                <a:tab pos="354965" algn="l"/>
                <a:tab pos="355600" algn="l"/>
              </a:tabLst>
            </a:pPr>
            <a:r>
              <a:rPr sz="1800" b="1" spc="-5" dirty="0">
                <a:solidFill>
                  <a:srgbClr val="3C5285"/>
                </a:solidFill>
                <a:latin typeface="Calibri"/>
                <a:cs typeface="Calibri"/>
              </a:rPr>
              <a:t>Акцентировать</a:t>
            </a:r>
            <a:r>
              <a:rPr sz="1800" b="1" spc="-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3C5285"/>
                </a:solidFill>
                <a:latin typeface="Calibri"/>
                <a:cs typeface="Calibri"/>
              </a:rPr>
              <a:t>внимание на</a:t>
            </a:r>
            <a:r>
              <a:rPr sz="1800" b="1" spc="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3C5285"/>
                </a:solidFill>
                <a:latin typeface="Calibri"/>
                <a:cs typeface="Calibri"/>
              </a:rPr>
              <a:t>бренде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.</a:t>
            </a:r>
            <a:r>
              <a:rPr sz="1800" spc="-3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QR-коды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можно</a:t>
            </a:r>
            <a:r>
              <a:rPr sz="1800" spc="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раскрасить</a:t>
            </a:r>
            <a:r>
              <a:rPr sz="1800" spc="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в</a:t>
            </a:r>
            <a:r>
              <a:rPr sz="1800" spc="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фирменные</a:t>
            </a:r>
            <a:r>
              <a:rPr sz="1800" spc="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цвета,</a:t>
            </a:r>
            <a:r>
              <a:rPr sz="1800" spc="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внедрить</a:t>
            </a:r>
            <a:r>
              <a:rPr sz="1800" spc="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логотип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 в </a:t>
            </a:r>
            <a:r>
              <a:rPr sz="1800" spc="-39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3C5285"/>
                </a:solidFill>
                <a:latin typeface="Calibri"/>
                <a:cs typeface="Calibri"/>
              </a:rPr>
              <a:t>код.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5945" y="156209"/>
            <a:ext cx="53657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" dirty="0"/>
              <a:t>QRкоды</a:t>
            </a:r>
            <a:r>
              <a:rPr spc="-25" dirty="0"/>
              <a:t> </a:t>
            </a:r>
            <a:r>
              <a:rPr spc="-15" dirty="0"/>
              <a:t>нового</a:t>
            </a:r>
            <a:r>
              <a:rPr spc="5" dirty="0"/>
              <a:t> </a:t>
            </a:r>
            <a:r>
              <a:rPr spc="-20" dirty="0"/>
              <a:t>поколения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68740" y="1229867"/>
            <a:ext cx="1368552" cy="136855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42688" y="1229867"/>
            <a:ext cx="1424939" cy="142646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778251" y="1182624"/>
            <a:ext cx="1382578" cy="138403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871716" y="1232916"/>
            <a:ext cx="1383395" cy="138339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40527" y="1182624"/>
            <a:ext cx="1385096" cy="138509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5945" y="156209"/>
            <a:ext cx="53638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" dirty="0"/>
              <a:t>QRкоды</a:t>
            </a:r>
            <a:r>
              <a:rPr spc="-20" dirty="0"/>
              <a:t> </a:t>
            </a:r>
            <a:r>
              <a:rPr spc="-15" dirty="0"/>
              <a:t>нового </a:t>
            </a:r>
            <a:r>
              <a:rPr spc="-20" dirty="0"/>
              <a:t>поколения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39572" y="1116838"/>
            <a:ext cx="584708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3C5285"/>
                </a:solidFill>
                <a:latin typeface="Calibri"/>
                <a:cs typeface="Calibri"/>
              </a:rPr>
              <a:t>Цветной</a:t>
            </a:r>
            <a:r>
              <a:rPr sz="1800" b="1" spc="-3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20" dirty="0">
                <a:solidFill>
                  <a:srgbClr val="3C5285"/>
                </a:solidFill>
                <a:latin typeface="Calibri"/>
                <a:cs typeface="Calibri"/>
              </a:rPr>
              <a:t>QR-код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Самое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простое</a:t>
            </a:r>
            <a:r>
              <a:rPr sz="1800" spc="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изменение,</a:t>
            </a:r>
            <a:r>
              <a:rPr sz="1800" spc="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которое</a:t>
            </a:r>
            <a:r>
              <a:rPr sz="1800" spc="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мы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можем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привнести</a:t>
            </a:r>
            <a:r>
              <a:rPr sz="1800" spc="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в </a:t>
            </a:r>
            <a:r>
              <a:rPr sz="1800" spc="-39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код,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3C5285"/>
                </a:solidFill>
                <a:latin typeface="Calibri"/>
                <a:cs typeface="Calibri"/>
              </a:rPr>
              <a:t>это</a:t>
            </a:r>
            <a:r>
              <a:rPr sz="1800" spc="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поменять</a:t>
            </a:r>
            <a:r>
              <a:rPr sz="1800" spc="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его</a:t>
            </a:r>
            <a:r>
              <a:rPr sz="1800" spc="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цвет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8800" y="2266315"/>
            <a:ext cx="350139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solidFill>
                  <a:srgbClr val="3C5285"/>
                </a:solidFill>
                <a:latin typeface="Calibri"/>
                <a:cs typeface="Calibri"/>
              </a:rPr>
              <a:t>QR-код</a:t>
            </a:r>
            <a:r>
              <a:rPr sz="1800" b="1" spc="-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3C5285"/>
                </a:solidFill>
                <a:latin typeface="Calibri"/>
                <a:cs typeface="Calibri"/>
              </a:rPr>
              <a:t>с</a:t>
            </a:r>
            <a:r>
              <a:rPr sz="1800" b="1" spc="-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3C5285"/>
                </a:solidFill>
                <a:latin typeface="Calibri"/>
                <a:cs typeface="Calibri"/>
              </a:rPr>
              <a:t>градиентом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spc="-20" dirty="0">
                <a:solidFill>
                  <a:srgbClr val="3C5285"/>
                </a:solidFill>
                <a:latin typeface="Calibri"/>
                <a:cs typeface="Calibri"/>
              </a:rPr>
              <a:t>Усложняя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алгоритм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раскрашивания </a:t>
            </a:r>
            <a:r>
              <a:rPr sz="1800" spc="-39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QR-кода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мы</a:t>
            </a:r>
            <a:r>
              <a:rPr sz="1800" spc="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приходим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 от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 линейных </a:t>
            </a:r>
            <a:r>
              <a:rPr sz="1800" spc="-39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цветной</a:t>
            </a:r>
            <a:r>
              <a:rPr sz="1800" spc="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заливки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 к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градиентной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заливки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22647" y="1796795"/>
            <a:ext cx="3521419" cy="3522907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89915" y="4088129"/>
            <a:ext cx="3821429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solidFill>
                  <a:srgbClr val="3C5285"/>
                </a:solidFill>
                <a:latin typeface="Calibri"/>
                <a:cs typeface="Calibri"/>
              </a:rPr>
              <a:t>QR-код</a:t>
            </a:r>
            <a:r>
              <a:rPr sz="1800" b="1" spc="-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3C5285"/>
                </a:solidFill>
                <a:latin typeface="Calibri"/>
                <a:cs typeface="Calibri"/>
              </a:rPr>
              <a:t>с</a:t>
            </a:r>
            <a:r>
              <a:rPr sz="1800" b="1" spc="-2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3C5285"/>
                </a:solidFill>
                <a:latin typeface="Calibri"/>
                <a:cs typeface="Calibri"/>
              </a:rPr>
              <a:t>разноцветными</a:t>
            </a:r>
            <a:r>
              <a:rPr sz="1800" b="1" spc="-3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3C5285"/>
                </a:solidFill>
                <a:latin typeface="Calibri"/>
                <a:cs typeface="Calibri"/>
              </a:rPr>
              <a:t>элементами</a:t>
            </a:r>
            <a:endParaRPr sz="1800">
              <a:latin typeface="Calibri"/>
              <a:cs typeface="Calibri"/>
            </a:endParaRPr>
          </a:p>
          <a:p>
            <a:pPr marL="12700" marR="1163955">
              <a:lnSpc>
                <a:spcPct val="100000"/>
              </a:lnSpc>
            </a:pP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Раскрашивание 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отдельных </a:t>
            </a:r>
            <a:r>
              <a:rPr sz="1800" spc="-39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изолированных</a:t>
            </a:r>
            <a:r>
              <a:rPr sz="1800" spc="-5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сегментов.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32244" y="959611"/>
            <a:ext cx="34696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solidFill>
                  <a:srgbClr val="3C5285"/>
                </a:solidFill>
                <a:latin typeface="Calibri"/>
                <a:cs typeface="Calibri"/>
              </a:rPr>
              <a:t>QR-код</a:t>
            </a:r>
            <a:r>
              <a:rPr sz="1800" b="1" dirty="0">
                <a:solidFill>
                  <a:srgbClr val="3C5285"/>
                </a:solidFill>
                <a:latin typeface="Calibri"/>
                <a:cs typeface="Calibri"/>
              </a:rPr>
              <a:t> с</a:t>
            </a:r>
            <a:r>
              <a:rPr sz="1800" b="1" spc="-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3C5285"/>
                </a:solidFill>
                <a:latin typeface="Calibri"/>
                <a:cs typeface="Calibri"/>
              </a:rPr>
              <a:t>фоновым</a:t>
            </a:r>
            <a:r>
              <a:rPr sz="1800" b="1" spc="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3C5285"/>
                </a:solidFill>
                <a:latin typeface="Calibri"/>
                <a:cs typeface="Calibri"/>
              </a:rPr>
              <a:t>изображением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87297" y="5424017"/>
            <a:ext cx="460121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5" dirty="0">
                <a:solidFill>
                  <a:srgbClr val="3C5285"/>
                </a:solidFill>
                <a:latin typeface="Calibri"/>
                <a:cs typeface="Calibri"/>
              </a:rPr>
              <a:t>QR-код</a:t>
            </a:r>
            <a:r>
              <a:rPr sz="1800" b="1" spc="-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3C5285"/>
                </a:solidFill>
                <a:latin typeface="Calibri"/>
                <a:cs typeface="Calibri"/>
              </a:rPr>
              <a:t>с</a:t>
            </a:r>
            <a:r>
              <a:rPr sz="1800" b="1" spc="-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3C5285"/>
                </a:solidFill>
                <a:latin typeface="Calibri"/>
                <a:cs typeface="Calibri"/>
              </a:rPr>
              <a:t>закругленными</a:t>
            </a:r>
            <a:r>
              <a:rPr sz="1800" b="1" spc="-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3C5285"/>
                </a:solidFill>
                <a:latin typeface="Calibri"/>
                <a:cs typeface="Calibri"/>
              </a:rPr>
              <a:t>углами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такой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3C5285"/>
                </a:solidFill>
                <a:latin typeface="Calibri"/>
                <a:cs typeface="Calibri"/>
              </a:rPr>
              <a:t>код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визуально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выглядит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намного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привлекательней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стандартного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с квадратными </a:t>
            </a:r>
            <a:r>
              <a:rPr sz="1800" spc="-39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C5285"/>
                </a:solidFill>
                <a:latin typeface="Calibri"/>
                <a:cs typeface="Calibri"/>
              </a:rPr>
              <a:t>сегментами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315070" y="1896871"/>
            <a:ext cx="32670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solidFill>
                  <a:srgbClr val="3C5285"/>
                </a:solidFill>
                <a:latin typeface="Calibri"/>
                <a:cs typeface="Calibri"/>
              </a:rPr>
              <a:t>QR-код</a:t>
            </a:r>
            <a:r>
              <a:rPr sz="1800" b="1" spc="-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3C5285"/>
                </a:solidFill>
                <a:latin typeface="Calibri"/>
                <a:cs typeface="Calibri"/>
              </a:rPr>
              <a:t>с</a:t>
            </a:r>
            <a:r>
              <a:rPr sz="1800" b="1" spc="-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3C5285"/>
                </a:solidFill>
                <a:latin typeface="Calibri"/>
                <a:cs typeface="Calibri"/>
              </a:rPr>
              <a:t>текстом</a:t>
            </a:r>
            <a:r>
              <a:rPr sz="1800" b="1" spc="-3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3C5285"/>
                </a:solidFill>
                <a:latin typeface="Calibri"/>
                <a:cs typeface="Calibri"/>
              </a:rPr>
              <a:t>или</a:t>
            </a:r>
            <a:r>
              <a:rPr sz="1800" b="1" spc="-2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3C5285"/>
                </a:solidFill>
                <a:latin typeface="Calibri"/>
                <a:cs typeface="Calibri"/>
              </a:rPr>
              <a:t>логотипом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521065" y="3133725"/>
            <a:ext cx="347217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solidFill>
                  <a:srgbClr val="3C5285"/>
                </a:solidFill>
                <a:latin typeface="Calibri"/>
                <a:cs typeface="Calibri"/>
              </a:rPr>
              <a:t>QR-код</a:t>
            </a:r>
            <a:r>
              <a:rPr sz="1800" b="1" spc="-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3C5285"/>
                </a:solidFill>
                <a:latin typeface="Calibri"/>
                <a:cs typeface="Calibri"/>
              </a:rPr>
              <a:t>с</a:t>
            </a:r>
            <a:r>
              <a:rPr sz="1800" b="1" spc="-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3C5285"/>
                </a:solidFill>
                <a:latin typeface="Calibri"/>
                <a:cs typeface="Calibri"/>
              </a:rPr>
              <a:t>произвольным</a:t>
            </a:r>
            <a:r>
              <a:rPr sz="1800" b="1" spc="-2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3C5285"/>
                </a:solidFill>
                <a:latin typeface="Calibri"/>
                <a:cs typeface="Calibri"/>
              </a:rPr>
              <a:t>рисунком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315070" y="4390135"/>
            <a:ext cx="24339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solidFill>
                  <a:srgbClr val="3C5285"/>
                </a:solidFill>
                <a:latin typeface="Calibri"/>
                <a:cs typeface="Calibri"/>
              </a:rPr>
              <a:t>QR-код </a:t>
            </a:r>
            <a:r>
              <a:rPr sz="1800" b="1" dirty="0">
                <a:solidFill>
                  <a:srgbClr val="3C5285"/>
                </a:solidFill>
                <a:latin typeface="Calibri"/>
                <a:cs typeface="Calibri"/>
              </a:rPr>
              <a:t>с </a:t>
            </a:r>
            <a:r>
              <a:rPr sz="1800" b="1" spc="-5" dirty="0">
                <a:solidFill>
                  <a:srgbClr val="3C5285"/>
                </a:solidFill>
                <a:latin typeface="Calibri"/>
                <a:cs typeface="Calibri"/>
              </a:rPr>
              <a:t>нестандартной </a:t>
            </a:r>
            <a:r>
              <a:rPr sz="1800" b="1" spc="-39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3C5285"/>
                </a:solidFill>
                <a:latin typeface="Calibri"/>
                <a:cs typeface="Calibri"/>
              </a:rPr>
              <a:t>ориентацией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819645" y="5627014"/>
            <a:ext cx="388048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3C5285"/>
                </a:solidFill>
                <a:latin typeface="Calibri"/>
                <a:cs typeface="Calibri"/>
              </a:rPr>
              <a:t>Анимированный</a:t>
            </a:r>
            <a:r>
              <a:rPr sz="1800" b="1" spc="-4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b="1" spc="-20" dirty="0">
                <a:solidFill>
                  <a:srgbClr val="3C5285"/>
                </a:solidFill>
                <a:latin typeface="Calibri"/>
                <a:cs typeface="Calibri"/>
              </a:rPr>
              <a:t>QR-код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Сфера</a:t>
            </a:r>
            <a:r>
              <a:rPr sz="1800" spc="-2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применения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-</a:t>
            </a:r>
            <a:r>
              <a:rPr sz="1800" spc="-15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3C5285"/>
                </a:solidFill>
                <a:latin typeface="Calibri"/>
                <a:cs typeface="Calibri"/>
              </a:rPr>
              <a:t>это</a:t>
            </a:r>
            <a:r>
              <a:rPr sz="1800" spc="1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телевидение</a:t>
            </a:r>
            <a:r>
              <a:rPr sz="1800" spc="-3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C5285"/>
                </a:solidFill>
                <a:latin typeface="Calibri"/>
                <a:cs typeface="Calibri"/>
              </a:rPr>
              <a:t>и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3C5285"/>
                </a:solidFill>
                <a:latin typeface="Calibri"/>
                <a:cs typeface="Calibri"/>
              </a:rPr>
              <a:t>интернет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" dirty="0"/>
              <a:t>QRкоды</a:t>
            </a:r>
            <a:r>
              <a:rPr spc="-20" dirty="0"/>
              <a:t> </a:t>
            </a:r>
            <a:r>
              <a:rPr spc="-15" dirty="0"/>
              <a:t>нового </a:t>
            </a:r>
            <a:r>
              <a:rPr spc="-20" dirty="0"/>
              <a:t>поколения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75640" y="581380"/>
            <a:ext cx="10702925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03625" marR="5080" indent="-3591560">
              <a:lnSpc>
                <a:spcPct val="125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3C5285"/>
                </a:solidFill>
                <a:latin typeface="Calibri"/>
                <a:cs typeface="Calibri"/>
              </a:rPr>
              <a:t>Сервис </a:t>
            </a:r>
            <a:r>
              <a:rPr sz="2000" b="1" dirty="0">
                <a:solidFill>
                  <a:srgbClr val="3C5285"/>
                </a:solidFill>
                <a:latin typeface="Calibri"/>
                <a:cs typeface="Calibri"/>
              </a:rPr>
              <a:t>QR </a:t>
            </a:r>
            <a:r>
              <a:rPr sz="2000" b="1" spc="-5" dirty="0">
                <a:solidFill>
                  <a:srgbClr val="3C5285"/>
                </a:solidFill>
                <a:latin typeface="Calibri"/>
                <a:cs typeface="Calibri"/>
              </a:rPr>
              <a:t>Code </a:t>
            </a:r>
            <a:r>
              <a:rPr sz="2000" b="1" spc="-10" dirty="0">
                <a:solidFill>
                  <a:srgbClr val="3C5285"/>
                </a:solidFill>
                <a:latin typeface="Calibri"/>
                <a:cs typeface="Calibri"/>
              </a:rPr>
              <a:t>Monkey</a:t>
            </a:r>
            <a:r>
              <a:rPr sz="2000" spc="-10" dirty="0">
                <a:solidFill>
                  <a:srgbClr val="3C5285"/>
                </a:solidFill>
                <a:latin typeface="Calibri"/>
                <a:cs typeface="Calibri"/>
              </a:rPr>
              <a:t>—популярный </a:t>
            </a:r>
            <a:r>
              <a:rPr sz="2000" dirty="0">
                <a:solidFill>
                  <a:srgbClr val="3C5285"/>
                </a:solidFill>
                <a:latin typeface="Calibri"/>
                <a:cs typeface="Calibri"/>
              </a:rPr>
              <a:t>и </a:t>
            </a:r>
            <a:r>
              <a:rPr sz="2000" spc="-5" dirty="0">
                <a:solidFill>
                  <a:srgbClr val="3C5285"/>
                </a:solidFill>
                <a:latin typeface="Calibri"/>
                <a:cs typeface="Calibri"/>
              </a:rPr>
              <a:t>простой </a:t>
            </a:r>
            <a:r>
              <a:rPr sz="2000" dirty="0">
                <a:solidFill>
                  <a:srgbClr val="3C5285"/>
                </a:solidFill>
                <a:latin typeface="Calibri"/>
                <a:cs typeface="Calibri"/>
              </a:rPr>
              <a:t>в </a:t>
            </a:r>
            <a:r>
              <a:rPr sz="2000" spc="-5" dirty="0">
                <a:solidFill>
                  <a:srgbClr val="3C5285"/>
                </a:solidFill>
                <a:latin typeface="Calibri"/>
                <a:cs typeface="Calibri"/>
              </a:rPr>
              <a:t>использовании </a:t>
            </a:r>
            <a:r>
              <a:rPr sz="2000" dirty="0">
                <a:solidFill>
                  <a:srgbClr val="3C5285"/>
                </a:solidFill>
                <a:latin typeface="Calibri"/>
                <a:cs typeface="Calibri"/>
              </a:rPr>
              <a:t>бесплатный </a:t>
            </a:r>
            <a:r>
              <a:rPr sz="2000" spc="-5" dirty="0">
                <a:solidFill>
                  <a:srgbClr val="3C5285"/>
                </a:solidFill>
                <a:latin typeface="Calibri"/>
                <a:cs typeface="Calibri"/>
              </a:rPr>
              <a:t>генератор </a:t>
            </a:r>
            <a:r>
              <a:rPr sz="2000" spc="-15" dirty="0">
                <a:solidFill>
                  <a:srgbClr val="3C5285"/>
                </a:solidFill>
                <a:latin typeface="Calibri"/>
                <a:cs typeface="Calibri"/>
              </a:rPr>
              <a:t>QR-кода </a:t>
            </a:r>
            <a:r>
              <a:rPr sz="2000" spc="-440" dirty="0">
                <a:solidFill>
                  <a:srgbClr val="3C5285"/>
                </a:solidFill>
                <a:latin typeface="Calibri"/>
                <a:cs typeface="Calibri"/>
              </a:rPr>
              <a:t> </a:t>
            </a:r>
            <a:r>
              <a:rPr sz="2000" u="heavy" spc="-2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https://www.qrcode-monkey.com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940051" y="1261872"/>
            <a:ext cx="8220709" cy="5596255"/>
            <a:chOff x="1940051" y="1261872"/>
            <a:chExt cx="8220709" cy="559625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40051" y="1261872"/>
              <a:ext cx="8220456" cy="559612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35123" y="1456944"/>
              <a:ext cx="7632192" cy="523494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340</Words>
  <Application>Microsoft Office PowerPoint</Application>
  <PresentationFormat>Широкоэкранный</PresentationFormat>
  <Paragraphs>53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Calibri</vt:lpstr>
      <vt:lpstr>Calibri Light</vt:lpstr>
      <vt:lpstr>Office Theme</vt:lpstr>
      <vt:lpstr>Использование мобильных приложений  дополненной реальности (AR, augmented reality)  в работе школьного библиотекаря</vt:lpstr>
      <vt:lpstr>Мобильное приложение GlazzAR</vt:lpstr>
      <vt:lpstr>Мобильное приложение GlazzAR</vt:lpstr>
      <vt:lpstr>Мобильное приложение GlazzAR. Пример испльзования</vt:lpstr>
      <vt:lpstr>Мобильное приложение WallaMe  (стена дополненной реальности)</vt:lpstr>
      <vt:lpstr>Просмотр аур</vt:lpstr>
      <vt:lpstr>QRкоды нового поколения</vt:lpstr>
      <vt:lpstr>QRкоды нового поколения</vt:lpstr>
      <vt:lpstr>QRкоды нового поколения</vt:lpstr>
      <vt:lpstr>QRкоды нового поколения</vt:lpstr>
      <vt:lpstr>Создание интерактивных информационных бюллетеней  с помощью сервиса smorе https://www.smore.com</vt:lpstr>
      <vt:lpstr>Интерактивный информационный бюллетень «Космические приключения»  к 85-летию Кира Булычёва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мобильных приложений дополненной реальности в работе школьного библиотекаря</dc:title>
  <dc:creator>Сергеева Анна Александровна</dc:creator>
  <cp:lastModifiedBy>МКУ ЦРО</cp:lastModifiedBy>
  <cp:revision>2</cp:revision>
  <dcterms:created xsi:type="dcterms:W3CDTF">2021-06-09T05:09:46Z</dcterms:created>
  <dcterms:modified xsi:type="dcterms:W3CDTF">2021-06-09T05:42:31Z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2019-10-14T00:00:00Z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2021-06-09T00:00:00Z</vt:filetime>
  </property>
</Properties>
</file>